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3" r:id="rId2"/>
    <p:sldId id="329" r:id="rId3"/>
    <p:sldId id="331" r:id="rId4"/>
    <p:sldId id="333" r:id="rId5"/>
    <p:sldId id="330" r:id="rId6"/>
    <p:sldId id="332" r:id="rId7"/>
    <p:sldId id="334" r:id="rId8"/>
    <p:sldId id="319" r:id="rId9"/>
    <p:sldId id="337" r:id="rId10"/>
    <p:sldId id="318" r:id="rId11"/>
    <p:sldId id="317" r:id="rId12"/>
    <p:sldId id="316" r:id="rId13"/>
    <p:sldId id="313" r:id="rId14"/>
    <p:sldId id="315" r:id="rId15"/>
    <p:sldId id="328" r:id="rId16"/>
    <p:sldId id="335" r:id="rId17"/>
    <p:sldId id="336" r:id="rId18"/>
    <p:sldId id="326" r:id="rId19"/>
    <p:sldId id="327" r:id="rId20"/>
    <p:sldId id="338" r:id="rId2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249">
          <p15:clr>
            <a:srgbClr val="A4A3A4"/>
          </p15:clr>
        </p15:guide>
        <p15:guide id="2" orient="horz" pos="362">
          <p15:clr>
            <a:srgbClr val="A4A3A4"/>
          </p15:clr>
        </p15:guide>
        <p15:guide id="3" pos="7685">
          <p15:clr>
            <a:srgbClr val="A4A3A4"/>
          </p15:clr>
        </p15:guide>
        <p15:guide id="4" pos="953">
          <p15:clr>
            <a:srgbClr val="A4A3A4"/>
          </p15:clr>
        </p15:guide>
        <p15:guide id="5" pos="14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3D1AD"/>
    <a:srgbClr val="445469"/>
    <a:srgbClr val="FAFCFF"/>
    <a:srgbClr val="F19A14"/>
    <a:srgbClr val="0D73B2"/>
    <a:srgbClr val="445468"/>
    <a:srgbClr val="F1CB16"/>
    <a:srgbClr val="1FB18A"/>
    <a:srgbClr val="3845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7" autoAdjust="0"/>
    <p:restoredTop sz="99409" autoAdjust="0"/>
  </p:normalViewPr>
  <p:slideViewPr>
    <p:cSldViewPr snapToGrid="0" snapToObjects="1">
      <p:cViewPr varScale="1">
        <p:scale>
          <a:sx n="46" d="100"/>
          <a:sy n="46" d="100"/>
        </p:scale>
        <p:origin x="48" y="78"/>
      </p:cViewPr>
      <p:guideLst>
        <p:guide orient="horz" pos="8249"/>
        <p:guide orient="horz" pos="362"/>
        <p:guide pos="7685"/>
        <p:guide pos="953"/>
        <p:guide pos="1439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" d="100"/>
        <a:sy n="24" d="100"/>
      </p:scale>
      <p:origin x="0" y="556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10/13/2017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84798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77650" cy="967391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8430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834" r:id="rId2"/>
  </p:sldLayoutIdLst>
  <p:transition spd="slow">
    <p:push dir="u"/>
  </p:transition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/>
          <a:ea typeface="+mj-ea"/>
          <a:cs typeface="Lato Light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48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>
          <a:solidFill>
            <a:schemeClr val="tx1"/>
          </a:solidFill>
          <a:effectLst/>
          <a:latin typeface="Lato Light"/>
          <a:ea typeface="+mn-ea"/>
          <a:cs typeface="Lato Light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C63667-1AD9-435C-8F9E-B941CE14E02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610" y="0"/>
            <a:ext cx="24946870" cy="13715999"/>
          </a:xfrm>
          <a:prstGeom prst="rect">
            <a:avLst/>
          </a:prstGeom>
        </p:spPr>
      </p:pic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721516" y="448891"/>
            <a:ext cx="14409682" cy="251674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r"/>
            <a:r>
              <a:rPr lang="en-US" sz="80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Lato Light"/>
              </a:rPr>
              <a:t>Religious geography and online gender harassment</a:t>
            </a:r>
          </a:p>
        </p:txBody>
      </p:sp>
      <p:sp>
        <p:nvSpPr>
          <p:cNvPr id="23" name="Shape 188"/>
          <p:cNvSpPr/>
          <p:nvPr/>
        </p:nvSpPr>
        <p:spPr>
          <a:xfrm>
            <a:off x="2277655" y="10289927"/>
            <a:ext cx="19822339" cy="12275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 algn="just">
              <a:defRPr sz="1800">
                <a:solidFill>
                  <a:srgbClr val="000000"/>
                </a:solidFill>
              </a:defRPr>
            </a:pPr>
            <a:endParaRPr lang="en-US" sz="2800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10382528"/>
            <a:ext cx="7290897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r>
              <a:rPr lang="en-US" sz="4800" b="1" dirty="0">
                <a:ln w="0"/>
                <a:solidFill>
                  <a:schemeClr val="tx1"/>
                </a:solidFill>
                <a:cs typeface="Lato Light"/>
              </a:rPr>
              <a:t>Joey Marshall</a:t>
            </a:r>
          </a:p>
          <a:p>
            <a:r>
              <a:rPr lang="en-US" sz="4800" dirty="0">
                <a:ln w="0"/>
                <a:solidFill>
                  <a:schemeClr val="bg1">
                    <a:lumMod val="65000"/>
                  </a:schemeClr>
                </a:solidFill>
                <a:cs typeface="Lato Light"/>
              </a:rPr>
              <a:t>Dept. of Sociology</a:t>
            </a:r>
          </a:p>
          <a:p>
            <a:r>
              <a:rPr lang="en-US" sz="4800" dirty="0">
                <a:ln w="0"/>
                <a:solidFill>
                  <a:schemeClr val="bg1">
                    <a:lumMod val="65000"/>
                  </a:schemeClr>
                </a:solidFill>
                <a:cs typeface="Lato Light"/>
              </a:rPr>
              <a:t>Purdue University</a:t>
            </a:r>
          </a:p>
        </p:txBody>
      </p:sp>
    </p:spTree>
    <p:extLst>
      <p:ext uri="{BB962C8B-B14F-4D97-AF65-F5344CB8AC3E}">
        <p14:creationId xmlns:p14="http://schemas.microsoft.com/office/powerpoint/2010/main" val="398969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29CE09-0C10-4D5D-9437-6C0ABC8D16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812396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03DBBF-E5AF-47AF-A2FF-24DF0E5EB104}"/>
              </a:ext>
            </a:extLst>
          </p:cNvPr>
          <p:cNvSpPr/>
          <p:nvPr/>
        </p:nvSpPr>
        <p:spPr>
          <a:xfrm>
            <a:off x="5663235" y="519302"/>
            <a:ext cx="14871031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r>
              <a:rPr lang="en-US" sz="6600" b="1" dirty="0">
                <a:ln w="0"/>
                <a:solidFill>
                  <a:schemeClr val="tx1">
                    <a:lumMod val="75000"/>
                  </a:schemeClr>
                </a:solidFill>
                <a:cs typeface="Lato Light"/>
              </a:rPr>
              <a:t>Analysis stage 2: match tweets to counties and predict harassment frequency</a:t>
            </a:r>
            <a:endParaRPr lang="en-US" sz="6600" dirty="0">
              <a:ln w="0"/>
              <a:solidFill>
                <a:schemeClr val="tx1">
                  <a:lumMod val="75000"/>
                </a:schemeClr>
              </a:solidFill>
              <a:cs typeface="Lato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0F56F4-E197-4B7E-8806-BB4C15B1A803}"/>
              </a:ext>
            </a:extLst>
          </p:cNvPr>
          <p:cNvSpPr/>
          <p:nvPr/>
        </p:nvSpPr>
        <p:spPr>
          <a:xfrm>
            <a:off x="6212957" y="4459223"/>
            <a:ext cx="15647581" cy="504245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Calculate county-level proportion of misogynistic tweets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Merge tweets with other county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Regression models to predict misogyny/harassment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Tobit models to account for </a:t>
            </a:r>
            <a:r>
              <a:rPr lang="en-US" sz="4400" dirty="0" err="1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overdispersion</a:t>
            </a:r>
            <a:r>
              <a:rPr lang="en-US" sz="4400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369D9E-F288-4FD5-BA88-393921C37C1C}"/>
              </a:ext>
            </a:extLst>
          </p:cNvPr>
          <p:cNvSpPr/>
          <p:nvPr/>
        </p:nvSpPr>
        <p:spPr>
          <a:xfrm>
            <a:off x="9406269" y="11683072"/>
            <a:ext cx="11305955" cy="171825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r>
              <a:rPr lang="en-US" sz="2400" b="1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Log(county proportion of harassing tweets)</a:t>
            </a:r>
          </a:p>
        </p:txBody>
      </p:sp>
    </p:spTree>
    <p:extLst>
      <p:ext uri="{BB962C8B-B14F-4D97-AF65-F5344CB8AC3E}">
        <p14:creationId xmlns:p14="http://schemas.microsoft.com/office/powerpoint/2010/main" val="141651201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29CE09-0C10-4D5D-9437-6C0ABC8D1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610" y="13113"/>
            <a:ext cx="24946870" cy="136897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EDD1E9-7EEC-4AF2-BD8F-94050FA09E1C}"/>
              </a:ext>
            </a:extLst>
          </p:cNvPr>
          <p:cNvSpPr txBox="1"/>
          <p:nvPr/>
        </p:nvSpPr>
        <p:spPr>
          <a:xfrm>
            <a:off x="0" y="11609331"/>
            <a:ext cx="52698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Coverage map</a:t>
            </a:r>
          </a:p>
          <a:p>
            <a:r>
              <a:rPr lang="en-US" dirty="0"/>
              <a:t>Dots represent counties with at least 30 tweets</a:t>
            </a:r>
          </a:p>
        </p:txBody>
      </p:sp>
    </p:spTree>
    <p:extLst>
      <p:ext uri="{BB962C8B-B14F-4D97-AF65-F5344CB8AC3E}">
        <p14:creationId xmlns:p14="http://schemas.microsoft.com/office/powerpoint/2010/main" val="54440999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29CE09-0C10-4D5D-9437-6C0ABC8D1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610" y="0"/>
            <a:ext cx="24946870" cy="13715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260D04-8483-44A3-80D0-EC0BEDB7903F}"/>
              </a:ext>
            </a:extLst>
          </p:cNvPr>
          <p:cNvSpPr txBox="1"/>
          <p:nvPr/>
        </p:nvSpPr>
        <p:spPr>
          <a:xfrm>
            <a:off x="0" y="10093676"/>
            <a:ext cx="5269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Harassment map</a:t>
            </a:r>
          </a:p>
          <a:p>
            <a:r>
              <a:rPr lang="en-US" dirty="0"/>
              <a:t>Larger dots represent counties with more harassment as a proportion of total twitter traffic</a:t>
            </a:r>
          </a:p>
        </p:txBody>
      </p:sp>
    </p:spTree>
    <p:extLst>
      <p:ext uri="{BB962C8B-B14F-4D97-AF65-F5344CB8AC3E}">
        <p14:creationId xmlns:p14="http://schemas.microsoft.com/office/powerpoint/2010/main" val="102692153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3F6E29-16EA-44AA-B005-B732E9374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171" y="3152273"/>
            <a:ext cx="13798614" cy="100387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E20A06-873A-4E5F-AC0C-5AA2B700EBDE}"/>
              </a:ext>
            </a:extLst>
          </p:cNvPr>
          <p:cNvSpPr txBox="1"/>
          <p:nvPr/>
        </p:nvSpPr>
        <p:spPr>
          <a:xfrm>
            <a:off x="5749871" y="586226"/>
            <a:ext cx="129219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Twitter misogyny more frequent in highly evangelical and </a:t>
            </a:r>
          </a:p>
          <a:p>
            <a:r>
              <a:rPr lang="en-US" b="1" dirty="0"/>
              <a:t>Catholic counties, less frequent in highly mainline counties</a:t>
            </a:r>
          </a:p>
          <a:p>
            <a:r>
              <a:rPr lang="en-US" sz="2800" i="1" dirty="0"/>
              <a:t>Standardized regression coefficients from multivariate </a:t>
            </a:r>
            <a:r>
              <a:rPr lang="en-US" sz="2800" i="1" dirty="0" err="1"/>
              <a:t>tobit</a:t>
            </a:r>
            <a:r>
              <a:rPr lang="en-US" sz="2800" i="1" dirty="0"/>
              <a:t> model predicting county-level proportion of harassing tweets</a:t>
            </a:r>
          </a:p>
        </p:txBody>
      </p:sp>
    </p:spTree>
    <p:extLst>
      <p:ext uri="{BB962C8B-B14F-4D97-AF65-F5344CB8AC3E}">
        <p14:creationId xmlns:p14="http://schemas.microsoft.com/office/powerpoint/2010/main" val="417805639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511058-29CD-4749-9FCB-1E33C5BA0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610" y="0"/>
            <a:ext cx="24946870" cy="13715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7D26B8-A00C-4680-89DF-E1168670FDB6}"/>
              </a:ext>
            </a:extLst>
          </p:cNvPr>
          <p:cNvSpPr txBox="1"/>
          <p:nvPr/>
        </p:nvSpPr>
        <p:spPr>
          <a:xfrm>
            <a:off x="1667576" y="8246674"/>
            <a:ext cx="968692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50000"/>
                  </a:schemeClr>
                </a:solidFill>
              </a:rPr>
              <a:t>Spalding County, GA</a:t>
            </a:r>
          </a:p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Population: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64,073</a:t>
            </a:r>
          </a:p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Median HH income: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$40,655</a:t>
            </a:r>
          </a:p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Crime rate: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2.8 X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nat’l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avg.</a:t>
            </a:r>
          </a:p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Religious adherence: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731 per 1,000</a:t>
            </a:r>
          </a:p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Evangelical adherence: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549 per 1,000</a:t>
            </a:r>
          </a:p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Mainline adherence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: 104 per 1,000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Percent harassment: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5.3% of 264 tweets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8D9247-E524-47E1-919D-B89BE194A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69" y="469835"/>
            <a:ext cx="9686925" cy="74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8369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511058-29CD-4749-9FCB-1E33C5BA0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610" y="11947"/>
            <a:ext cx="24946870" cy="136921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2F2593-5B07-4249-87E3-4349891CBA27}"/>
              </a:ext>
            </a:extLst>
          </p:cNvPr>
          <p:cNvSpPr txBox="1"/>
          <p:nvPr/>
        </p:nvSpPr>
        <p:spPr>
          <a:xfrm>
            <a:off x="9110367" y="8092880"/>
            <a:ext cx="968692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chemeClr val="tx1">
                    <a:lumMod val="50000"/>
                  </a:schemeClr>
                </a:solidFill>
              </a:rPr>
              <a:t>Olmsted County, MN</a:t>
            </a:r>
          </a:p>
          <a:p>
            <a:pPr algn="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Population: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144,248</a:t>
            </a:r>
          </a:p>
          <a:p>
            <a:pPr algn="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Median HH income: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$66,667</a:t>
            </a:r>
          </a:p>
          <a:p>
            <a:pPr algn="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Crime rate: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93% of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nat’l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avg.</a:t>
            </a:r>
          </a:p>
          <a:p>
            <a:pPr algn="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Religious adherence: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640 per 1,000</a:t>
            </a:r>
          </a:p>
          <a:p>
            <a:pPr algn="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Evangelical adherence: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183 per 1,000</a:t>
            </a:r>
          </a:p>
          <a:p>
            <a:pPr algn="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Mainline adherence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: 198 per 1,000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Percent harassment: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0% of 500 tweets</a:t>
            </a:r>
          </a:p>
          <a:p>
            <a:pPr algn="r"/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70B64C-844C-45FD-8106-E84C91806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481" y="320308"/>
            <a:ext cx="10972800" cy="73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0207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64CDDF-7921-4D3B-A4FB-604E04BB46C0}"/>
              </a:ext>
            </a:extLst>
          </p:cNvPr>
          <p:cNvSpPr/>
          <p:nvPr/>
        </p:nvSpPr>
        <p:spPr>
          <a:xfrm>
            <a:off x="4536184" y="-209774"/>
            <a:ext cx="14871031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r>
              <a:rPr lang="en-US" sz="6600" b="1" dirty="0">
                <a:ln w="0"/>
                <a:solidFill>
                  <a:schemeClr val="tx1">
                    <a:lumMod val="75000"/>
                  </a:schemeClr>
                </a:solidFill>
                <a:cs typeface="Lato Light"/>
              </a:rPr>
              <a:t>Conclusions</a:t>
            </a:r>
            <a:endParaRPr lang="en-US" sz="6600" dirty="0">
              <a:ln w="0"/>
              <a:solidFill>
                <a:schemeClr val="tx1">
                  <a:lumMod val="75000"/>
                </a:schemeClr>
              </a:solidFill>
              <a:cs typeface="Lat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9E062-B42E-43DE-9AB7-082B849128DE}"/>
              </a:ext>
            </a:extLst>
          </p:cNvPr>
          <p:cNvSpPr txBox="1"/>
          <p:nvPr/>
        </p:nvSpPr>
        <p:spPr>
          <a:xfrm flipH="1">
            <a:off x="4536184" y="2556460"/>
            <a:ext cx="17170163" cy="6955714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Misogyny on Twitter varies as a function of religious geography, net of controls for basic demographics, crime, and voting patterns</a:t>
            </a:r>
          </a:p>
          <a:p>
            <a:endParaRPr lang="en-US" sz="4400" dirty="0">
              <a:cs typeface="Lato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It’s very difficult to detect harassment in all its forms. Thankfully, a lot of smart people are working on this.</a:t>
            </a:r>
          </a:p>
          <a:p>
            <a:endParaRPr lang="en-US" sz="4400" dirty="0">
              <a:cs typeface="Lato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This method could be applied to other forms of harassment or rarely-occurring linguistic sentiments.</a:t>
            </a:r>
          </a:p>
          <a:p>
            <a:endParaRPr lang="en-US" sz="4400" dirty="0">
              <a:cs typeface="Lato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Theoretical contribution: religious context matters.</a:t>
            </a:r>
          </a:p>
        </p:txBody>
      </p:sp>
      <p:pic>
        <p:nvPicPr>
          <p:cNvPr id="2052" name="Picture 4" descr="Image result for github">
            <a:extLst>
              <a:ext uri="{FF2B5EF4-FFF2-40B4-BE49-F238E27FC236}">
                <a16:creationId xmlns:a16="http://schemas.microsoft.com/office/drawing/2014/main" id="{18EE8680-984D-4E80-B95B-CCE806B55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9" y="9295182"/>
            <a:ext cx="107156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22ECE5-1CB9-491E-9D5D-D1FF9E10CE2B}"/>
              </a:ext>
            </a:extLst>
          </p:cNvPr>
          <p:cNvSpPr txBox="1"/>
          <p:nvPr/>
        </p:nvSpPr>
        <p:spPr>
          <a:xfrm flipH="1">
            <a:off x="10972798" y="10710097"/>
            <a:ext cx="10375584" cy="1538846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4400" b="1" dirty="0">
                <a:cs typeface="Lato Light"/>
              </a:rPr>
              <a:t>Download my code at </a:t>
            </a:r>
            <a:r>
              <a:rPr lang="en-US" sz="4400" b="1" dirty="0">
                <a:solidFill>
                  <a:srgbClr val="C00000"/>
                </a:solidFill>
                <a:cs typeface="Lato Light"/>
              </a:rPr>
              <a:t>github.com/marsha5813/conferences</a:t>
            </a:r>
          </a:p>
        </p:txBody>
      </p:sp>
    </p:spTree>
    <p:extLst>
      <p:ext uri="{BB962C8B-B14F-4D97-AF65-F5344CB8AC3E}">
        <p14:creationId xmlns:p14="http://schemas.microsoft.com/office/powerpoint/2010/main" val="263025299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C63667-1AD9-435C-8F9E-B941CE14E02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610" y="0"/>
            <a:ext cx="24946870" cy="13715999"/>
          </a:xfrm>
          <a:prstGeom prst="rect">
            <a:avLst/>
          </a:prstGeom>
        </p:spPr>
      </p:pic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721516" y="448891"/>
            <a:ext cx="14409682" cy="251674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r"/>
            <a:r>
              <a:rPr lang="en-US" sz="80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Lato Light"/>
              </a:rPr>
              <a:t>Religious geography and online gender harassment</a:t>
            </a:r>
          </a:p>
        </p:txBody>
      </p:sp>
      <p:sp>
        <p:nvSpPr>
          <p:cNvPr id="23" name="Shape 188"/>
          <p:cNvSpPr/>
          <p:nvPr/>
        </p:nvSpPr>
        <p:spPr>
          <a:xfrm>
            <a:off x="2277655" y="10289927"/>
            <a:ext cx="19822339" cy="12275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 algn="just">
              <a:defRPr sz="1800">
                <a:solidFill>
                  <a:srgbClr val="000000"/>
                </a:solidFill>
              </a:defRPr>
            </a:pPr>
            <a:endParaRPr lang="en-US" sz="2800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10382528"/>
            <a:ext cx="7290897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r>
              <a:rPr lang="en-US" sz="4800" b="1" dirty="0">
                <a:ln w="0"/>
                <a:solidFill>
                  <a:schemeClr val="tx1"/>
                </a:solidFill>
                <a:cs typeface="Lato Light"/>
              </a:rPr>
              <a:t>Joey Marshall</a:t>
            </a:r>
          </a:p>
          <a:p>
            <a:r>
              <a:rPr lang="en-US" sz="4800" dirty="0">
                <a:ln w="0"/>
                <a:solidFill>
                  <a:schemeClr val="bg1">
                    <a:lumMod val="65000"/>
                  </a:schemeClr>
                </a:solidFill>
                <a:cs typeface="Lato Light"/>
              </a:rPr>
              <a:t>Dept. of Sociology</a:t>
            </a:r>
          </a:p>
          <a:p>
            <a:r>
              <a:rPr lang="en-US" sz="4800" dirty="0">
                <a:ln w="0"/>
                <a:solidFill>
                  <a:schemeClr val="bg1">
                    <a:lumMod val="65000"/>
                  </a:schemeClr>
                </a:solidFill>
                <a:cs typeface="Lato Light"/>
              </a:rPr>
              <a:t>Purdue University</a:t>
            </a:r>
          </a:p>
        </p:txBody>
      </p:sp>
    </p:spTree>
    <p:extLst>
      <p:ext uri="{BB962C8B-B14F-4D97-AF65-F5344CB8AC3E}">
        <p14:creationId xmlns:p14="http://schemas.microsoft.com/office/powerpoint/2010/main" val="168222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70F81E-E8A5-48AD-B56B-5B9DAB4309EB}"/>
              </a:ext>
            </a:extLst>
          </p:cNvPr>
          <p:cNvSpPr txBox="1"/>
          <p:nvPr/>
        </p:nvSpPr>
        <p:spPr>
          <a:xfrm>
            <a:off x="625577" y="726358"/>
            <a:ext cx="7375423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r>
              <a:rPr lang="en-US" sz="2000" dirty="0"/>
              <a:t>. sum </a:t>
            </a:r>
            <a:r>
              <a:rPr lang="en-US" sz="2000" dirty="0" err="1"/>
              <a:t>mprtrate</a:t>
            </a:r>
            <a:r>
              <a:rPr lang="en-US" sz="2000" dirty="0"/>
              <a:t>, detail</a:t>
            </a:r>
          </a:p>
          <a:p>
            <a:endParaRPr lang="en-US" sz="2000" dirty="0"/>
          </a:p>
          <a:p>
            <a:r>
              <a:rPr lang="en-US" sz="2000" dirty="0"/>
              <a:t>                          MPRTRATE</a:t>
            </a:r>
          </a:p>
          <a:p>
            <a:r>
              <a:rPr lang="en-US" sz="2000" dirty="0"/>
              <a:t>-------------------------------------------------------------</a:t>
            </a:r>
          </a:p>
          <a:p>
            <a:r>
              <a:rPr lang="en-US" sz="2000" dirty="0"/>
              <a:t>      Percentiles      Smallest</a:t>
            </a:r>
          </a:p>
          <a:p>
            <a:r>
              <a:rPr lang="en-US" sz="2000" dirty="0"/>
              <a:t> 1%         6.46            .51</a:t>
            </a:r>
          </a:p>
          <a:p>
            <a:r>
              <a:rPr lang="en-US" sz="2000" dirty="0"/>
              <a:t> 5%        18.35            .82</a:t>
            </a:r>
          </a:p>
          <a:p>
            <a:r>
              <a:rPr lang="en-US" sz="2000" dirty="0"/>
              <a:t>10%     29.85889             .9       </a:t>
            </a:r>
            <a:r>
              <a:rPr lang="en-US" sz="2000" dirty="0" err="1"/>
              <a:t>Obs</a:t>
            </a:r>
            <a:r>
              <a:rPr lang="en-US" sz="2000" dirty="0"/>
              <a:t>               2,913</a:t>
            </a:r>
          </a:p>
          <a:p>
            <a:r>
              <a:rPr lang="en-US" sz="2000" dirty="0"/>
              <a:t>25%     52.42889            .97       Sum of </a:t>
            </a:r>
            <a:r>
              <a:rPr lang="en-US" sz="2000" dirty="0" err="1"/>
              <a:t>Wgt</a:t>
            </a:r>
            <a:r>
              <a:rPr lang="en-US" sz="2000" dirty="0"/>
              <a:t>.       2,913</a:t>
            </a:r>
          </a:p>
          <a:p>
            <a:endParaRPr lang="en-US" sz="2000" dirty="0"/>
          </a:p>
          <a:p>
            <a:r>
              <a:rPr lang="en-US" sz="2000" dirty="0"/>
              <a:t>50%     84.21889                      Mean           111.7112</a:t>
            </a:r>
          </a:p>
          <a:p>
            <a:r>
              <a:rPr lang="en-US" sz="2000" dirty="0"/>
              <a:t>                        Largest       Std. Dev.      94.43911</a:t>
            </a:r>
          </a:p>
          <a:p>
            <a:r>
              <a:rPr lang="en-US" sz="2000" dirty="0"/>
              <a:t>75%     140.3189         666.94</a:t>
            </a:r>
          </a:p>
          <a:p>
            <a:r>
              <a:rPr lang="en-US" sz="2000" dirty="0"/>
              <a:t>90%       225.33         676.96       Variance       8918.746</a:t>
            </a:r>
          </a:p>
          <a:p>
            <a:r>
              <a:rPr lang="en-US" sz="2000" dirty="0"/>
              <a:t>95%     305.8389       771.2689       Skewness       2.237744</a:t>
            </a:r>
          </a:p>
          <a:p>
            <a:r>
              <a:rPr lang="en-US" sz="2000" dirty="0"/>
              <a:t>99%       473.22         835.37       Kurtosis       10.11465</a:t>
            </a:r>
          </a:p>
          <a:p>
            <a:endParaRPr lang="en-US" sz="2000" dirty="0"/>
          </a:p>
          <a:p>
            <a:r>
              <a:rPr lang="en-US" sz="2000" dirty="0"/>
              <a:t>. sum </a:t>
            </a:r>
            <a:r>
              <a:rPr lang="en-US" sz="2000" dirty="0" err="1"/>
              <a:t>evanrate</a:t>
            </a:r>
            <a:r>
              <a:rPr lang="en-US" sz="2000" dirty="0"/>
              <a:t>, detail</a:t>
            </a:r>
          </a:p>
          <a:p>
            <a:endParaRPr lang="en-US" sz="2000" dirty="0"/>
          </a:p>
          <a:p>
            <a:r>
              <a:rPr lang="en-US" sz="2000" dirty="0"/>
              <a:t>                          EVANRATE</a:t>
            </a:r>
          </a:p>
          <a:p>
            <a:r>
              <a:rPr lang="en-US" sz="2000" dirty="0"/>
              <a:t>-------------------------------------------------------------</a:t>
            </a:r>
          </a:p>
          <a:p>
            <a:r>
              <a:rPr lang="en-US" sz="2000" dirty="0"/>
              <a:t>      Percentiles      Smallest</a:t>
            </a:r>
          </a:p>
          <a:p>
            <a:r>
              <a:rPr lang="en-US" sz="2000" dirty="0"/>
              <a:t> 1%        16.98              0</a:t>
            </a:r>
          </a:p>
          <a:p>
            <a:r>
              <a:rPr lang="en-US" sz="2000" dirty="0"/>
              <a:t> 5%        38.84           2.85</a:t>
            </a:r>
          </a:p>
          <a:p>
            <a:r>
              <a:rPr lang="en-US" sz="2000" dirty="0"/>
              <a:t>10%     60.46889            3.6       </a:t>
            </a:r>
            <a:r>
              <a:rPr lang="en-US" sz="2000" dirty="0" err="1"/>
              <a:t>Obs</a:t>
            </a:r>
            <a:r>
              <a:rPr lang="en-US" sz="2000" dirty="0"/>
              <a:t>               2,913</a:t>
            </a:r>
          </a:p>
          <a:p>
            <a:r>
              <a:rPr lang="en-US" sz="2000" dirty="0"/>
              <a:t>25%     107.3789           3.97       Sum of </a:t>
            </a:r>
            <a:r>
              <a:rPr lang="en-US" sz="2000" dirty="0" err="1"/>
              <a:t>Wgt</a:t>
            </a:r>
            <a:r>
              <a:rPr lang="en-US" sz="2000" dirty="0"/>
              <a:t>.       2,913</a:t>
            </a:r>
          </a:p>
          <a:p>
            <a:endParaRPr lang="en-US" sz="2000" dirty="0"/>
          </a:p>
          <a:p>
            <a:r>
              <a:rPr lang="en-US" sz="2000" dirty="0"/>
              <a:t>50%     187.5689                      Mean           231.4096</a:t>
            </a:r>
          </a:p>
          <a:p>
            <a:r>
              <a:rPr lang="en-US" sz="2000" dirty="0"/>
              <a:t>                        Largest       Std. Dev.      159.4926</a:t>
            </a:r>
          </a:p>
          <a:p>
            <a:r>
              <a:rPr lang="en-US" sz="2000" dirty="0"/>
              <a:t>75%       333.17         863.62</a:t>
            </a:r>
          </a:p>
          <a:p>
            <a:r>
              <a:rPr lang="en-US" sz="2000" dirty="0"/>
              <a:t>90%     467.5689         876.58       Variance       25437.89</a:t>
            </a:r>
          </a:p>
          <a:p>
            <a:r>
              <a:rPr lang="en-US" sz="2000" dirty="0"/>
              <a:t>95%     535.2789         987.83       Skewness       .9812167</a:t>
            </a:r>
          </a:p>
          <a:p>
            <a:r>
              <a:rPr lang="en-US" sz="2000" dirty="0"/>
              <a:t>99%     669.8889        1308.69       Kurtosis       3.927965</a:t>
            </a:r>
          </a:p>
          <a:p>
            <a:endParaRPr lang="en-US" sz="2000" dirty="0"/>
          </a:p>
          <a:p>
            <a:r>
              <a:rPr lang="en-US" sz="2000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19A5D-096A-4B8E-BDB1-118D8825159B}"/>
              </a:ext>
            </a:extLst>
          </p:cNvPr>
          <p:cNvSpPr txBox="1"/>
          <p:nvPr/>
        </p:nvSpPr>
        <p:spPr>
          <a:xfrm>
            <a:off x="8953500" y="1276350"/>
            <a:ext cx="1038225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. sum </a:t>
            </a:r>
            <a:r>
              <a:rPr lang="en-US" sz="2400" dirty="0" err="1"/>
              <a:t>pctharassment_filtered</a:t>
            </a:r>
            <a:r>
              <a:rPr lang="en-US" sz="2400" dirty="0"/>
              <a:t> if count&gt;30, detail</a:t>
            </a:r>
          </a:p>
          <a:p>
            <a:endParaRPr lang="en-US" sz="2400" dirty="0"/>
          </a:p>
          <a:p>
            <a:r>
              <a:rPr lang="en-US" sz="2400" dirty="0"/>
              <a:t>                   </a:t>
            </a:r>
            <a:r>
              <a:rPr lang="en-US" sz="2400" dirty="0" err="1"/>
              <a:t>pctharassment_filtered</a:t>
            </a:r>
            <a:endParaRPr lang="en-US" sz="2400" dirty="0"/>
          </a:p>
          <a:p>
            <a:r>
              <a:rPr lang="en-US" sz="2400" dirty="0"/>
              <a:t>-------------------------------------------------------------</a:t>
            </a:r>
          </a:p>
          <a:p>
            <a:r>
              <a:rPr lang="en-US" sz="2400" dirty="0"/>
              <a:t>      Percentiles      Smallest</a:t>
            </a:r>
          </a:p>
          <a:p>
            <a:r>
              <a:rPr lang="en-US" sz="2400" dirty="0"/>
              <a:t> 1%            0              0</a:t>
            </a:r>
          </a:p>
          <a:p>
            <a:r>
              <a:rPr lang="en-US" sz="2400" dirty="0"/>
              <a:t> 5%            0              0</a:t>
            </a:r>
          </a:p>
          <a:p>
            <a:r>
              <a:rPr lang="en-US" sz="2400" dirty="0"/>
              <a:t>10%            0              0       </a:t>
            </a:r>
            <a:r>
              <a:rPr lang="en-US" sz="2400" dirty="0" err="1"/>
              <a:t>Obs</a:t>
            </a:r>
            <a:r>
              <a:rPr lang="en-US" sz="2400" dirty="0"/>
              <a:t>               1,978</a:t>
            </a:r>
          </a:p>
          <a:p>
            <a:r>
              <a:rPr lang="en-US" sz="2400" dirty="0"/>
              <a:t>25%            0              0       Sum of </a:t>
            </a:r>
            <a:r>
              <a:rPr lang="en-US" sz="2400" dirty="0" err="1"/>
              <a:t>Wgt</a:t>
            </a:r>
            <a:r>
              <a:rPr lang="en-US" sz="2400" dirty="0"/>
              <a:t>.       1,978</a:t>
            </a:r>
          </a:p>
          <a:p>
            <a:endParaRPr lang="en-US" sz="2400" dirty="0"/>
          </a:p>
          <a:p>
            <a:r>
              <a:rPr lang="en-US" sz="2400" dirty="0"/>
              <a:t>50%     .5351805                      Mean           .6870877</a:t>
            </a:r>
          </a:p>
          <a:p>
            <a:r>
              <a:rPr lang="en-US" sz="2400" dirty="0"/>
              <a:t>                        Largest       Std. Dev.      .8509036</a:t>
            </a:r>
          </a:p>
          <a:p>
            <a:r>
              <a:rPr lang="en-US" sz="2400" dirty="0"/>
              <a:t>75%     .9877519       6.896552</a:t>
            </a:r>
          </a:p>
          <a:p>
            <a:r>
              <a:rPr lang="en-US" sz="2400" dirty="0"/>
              <a:t>90%     1.639344       7.692307       Variance       .7240369</a:t>
            </a:r>
          </a:p>
          <a:p>
            <a:r>
              <a:rPr lang="en-US" sz="2400" dirty="0"/>
              <a:t>95%      2.15311       7.913669       Skewness        2.87323</a:t>
            </a:r>
          </a:p>
          <a:p>
            <a:r>
              <a:rPr lang="en-US" sz="2400" dirty="0"/>
              <a:t>99%     3.703704       8.571428       Kurtosis        18.0142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106BD-40BE-46F5-8829-B7C9A0AF5679}"/>
              </a:ext>
            </a:extLst>
          </p:cNvPr>
          <p:cNvSpPr txBox="1"/>
          <p:nvPr/>
        </p:nvSpPr>
        <p:spPr>
          <a:xfrm>
            <a:off x="9274342" y="8816140"/>
            <a:ext cx="10382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Counties w/ 30+ tweets: 1,994</a:t>
            </a:r>
          </a:p>
          <a:p>
            <a:r>
              <a:rPr lang="en-US" sz="2400" dirty="0"/>
              <a:t>Total tweets: 4,358,750</a:t>
            </a:r>
          </a:p>
          <a:p>
            <a:r>
              <a:rPr lang="en-US" sz="2400" dirty="0"/>
              <a:t>Total tweets w/ gender slur: 42776</a:t>
            </a:r>
          </a:p>
          <a:p>
            <a:r>
              <a:rPr lang="en-US" sz="2400" dirty="0"/>
              <a:t>Total tweets after filtering: 37571</a:t>
            </a:r>
          </a:p>
        </p:txBody>
      </p:sp>
    </p:spTree>
    <p:extLst>
      <p:ext uri="{BB962C8B-B14F-4D97-AF65-F5344CB8AC3E}">
        <p14:creationId xmlns:p14="http://schemas.microsoft.com/office/powerpoint/2010/main" val="202862779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70F81E-E8A5-48AD-B56B-5B9DAB4309EB}"/>
              </a:ext>
            </a:extLst>
          </p:cNvPr>
          <p:cNvSpPr txBox="1"/>
          <p:nvPr/>
        </p:nvSpPr>
        <p:spPr>
          <a:xfrm>
            <a:off x="625577" y="726358"/>
            <a:ext cx="1754812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Spalding:</a:t>
            </a:r>
          </a:p>
          <a:p>
            <a:r>
              <a:rPr lang="en-US" sz="2000" dirty="0"/>
              <a:t>      +-------------------------------------------------------------------------------------------------------+</a:t>
            </a:r>
          </a:p>
          <a:p>
            <a:r>
              <a:rPr lang="en-US" sz="2000" dirty="0"/>
              <a:t>      |  </a:t>
            </a:r>
            <a:r>
              <a:rPr lang="en-US" sz="2000" dirty="0" err="1"/>
              <a:t>fips</a:t>
            </a:r>
            <a:r>
              <a:rPr lang="en-US" sz="2000" dirty="0"/>
              <a:t> | count | </a:t>
            </a:r>
            <a:r>
              <a:rPr lang="en-US" sz="2000" dirty="0" err="1"/>
              <a:t>pcthar~t</a:t>
            </a:r>
            <a:r>
              <a:rPr lang="en-US" sz="2000" dirty="0"/>
              <a:t> |  </a:t>
            </a:r>
            <a:r>
              <a:rPr lang="en-US" sz="2000" dirty="0" err="1"/>
              <a:t>totrate</a:t>
            </a:r>
            <a:r>
              <a:rPr lang="en-US" sz="2000" dirty="0"/>
              <a:t> | </a:t>
            </a:r>
            <a:r>
              <a:rPr lang="en-US" sz="2000" dirty="0" err="1"/>
              <a:t>evanrate</a:t>
            </a:r>
            <a:r>
              <a:rPr lang="en-US" sz="2000" dirty="0"/>
              <a:t> |  </a:t>
            </a:r>
            <a:r>
              <a:rPr lang="en-US" sz="2000" dirty="0" err="1"/>
              <a:t>mprtrate</a:t>
            </a:r>
            <a:r>
              <a:rPr lang="en-US" sz="2000" dirty="0"/>
              <a:t> | </a:t>
            </a:r>
            <a:r>
              <a:rPr lang="en-US" sz="2000" dirty="0" err="1"/>
              <a:t>cathrate</a:t>
            </a:r>
            <a:r>
              <a:rPr lang="en-US" sz="2000" dirty="0"/>
              <a:t> | pop2010 | </a:t>
            </a:r>
            <a:r>
              <a:rPr lang="en-US" sz="2000" dirty="0" err="1"/>
              <a:t>pcthar~d</a:t>
            </a:r>
            <a:r>
              <a:rPr lang="en-US" sz="2000" dirty="0"/>
              <a:t> | gin~2010 |</a:t>
            </a:r>
          </a:p>
          <a:p>
            <a:r>
              <a:rPr lang="en-US" sz="2000" dirty="0"/>
              <a:t>      | 13255 |   264 | 5.681818 | 730.6789 |   549.23 | 104.45889 |    29.53 |   64073 |  5.30303 |      .44 |</a:t>
            </a:r>
          </a:p>
          <a:p>
            <a:r>
              <a:rPr lang="en-US" sz="2000" dirty="0"/>
              <a:t>      |-------------------------------------------------------------------------------------------------------|</a:t>
            </a:r>
          </a:p>
          <a:p>
            <a:r>
              <a:rPr lang="en-US" sz="2000" dirty="0"/>
              <a:t>      |  </a:t>
            </a:r>
            <a:r>
              <a:rPr lang="en-US" sz="2000" dirty="0" err="1"/>
              <a:t>median~e</a:t>
            </a:r>
            <a:r>
              <a:rPr lang="en-US" sz="2000" dirty="0"/>
              <a:t>  |  </a:t>
            </a:r>
            <a:r>
              <a:rPr lang="en-US" sz="2000" dirty="0" err="1"/>
              <a:t>lnpcth~d</a:t>
            </a:r>
            <a:r>
              <a:rPr lang="en-US" sz="2000" dirty="0"/>
              <a:t>  |  pro~2010  |  cri~2000  |  pbl~2010  |  pfo~2010  |  trump16  |  pwh~2010   |</a:t>
            </a:r>
          </a:p>
          <a:p>
            <a:r>
              <a:rPr lang="en-US" sz="2000" dirty="0"/>
              <a:t>      |     40655  |  1.841031  |  .4845411  |  .0649572  |  .3282194  |  .0317763  |        1  |  .6265978   |</a:t>
            </a:r>
          </a:p>
          <a:p>
            <a:r>
              <a:rPr lang="en-US" sz="2000" dirty="0"/>
              <a:t>      +-------------------------------------------------------------------------------------------------------+</a:t>
            </a:r>
          </a:p>
          <a:p>
            <a:endParaRPr lang="en-US" sz="2000" dirty="0"/>
          </a:p>
          <a:p>
            <a:r>
              <a:rPr lang="en-US" sz="2000" dirty="0"/>
              <a:t>Olmstead, MN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     +--------------------------------------------------------------------------------------------------------+</a:t>
            </a:r>
          </a:p>
          <a:p>
            <a:r>
              <a:rPr lang="en-US" sz="2000" dirty="0"/>
              <a:t>      |  </a:t>
            </a:r>
            <a:r>
              <a:rPr lang="en-US" sz="2000" dirty="0" err="1"/>
              <a:t>fips</a:t>
            </a:r>
            <a:r>
              <a:rPr lang="en-US" sz="2000" dirty="0"/>
              <a:t> | count | </a:t>
            </a:r>
            <a:r>
              <a:rPr lang="en-US" sz="2000" dirty="0" err="1"/>
              <a:t>pcthar~t</a:t>
            </a:r>
            <a:r>
              <a:rPr lang="en-US" sz="2000" dirty="0"/>
              <a:t> |  </a:t>
            </a:r>
            <a:r>
              <a:rPr lang="en-US" sz="2000" dirty="0" err="1"/>
              <a:t>totrate</a:t>
            </a:r>
            <a:r>
              <a:rPr lang="en-US" sz="2000" dirty="0"/>
              <a:t> | </a:t>
            </a:r>
            <a:r>
              <a:rPr lang="en-US" sz="2000" dirty="0" err="1"/>
              <a:t>evanrate</a:t>
            </a:r>
            <a:r>
              <a:rPr lang="en-US" sz="2000" dirty="0"/>
              <a:t> |  </a:t>
            </a:r>
            <a:r>
              <a:rPr lang="en-US" sz="2000" dirty="0" err="1"/>
              <a:t>mprtrate</a:t>
            </a:r>
            <a:r>
              <a:rPr lang="en-US" sz="2000" dirty="0"/>
              <a:t> |  </a:t>
            </a:r>
            <a:r>
              <a:rPr lang="en-US" sz="2000" dirty="0" err="1"/>
              <a:t>cathrate</a:t>
            </a:r>
            <a:r>
              <a:rPr lang="en-US" sz="2000" dirty="0"/>
              <a:t> | pop2010 | </a:t>
            </a:r>
            <a:r>
              <a:rPr lang="en-US" sz="2000" dirty="0" err="1"/>
              <a:t>pcthar~d</a:t>
            </a:r>
            <a:r>
              <a:rPr lang="en-US" sz="2000" dirty="0"/>
              <a:t> | gin~2010 |</a:t>
            </a:r>
          </a:p>
          <a:p>
            <a:r>
              <a:rPr lang="en-US" sz="2000" dirty="0"/>
              <a:t>      | 27109 |   500 |        0 | 639.6589 |   182.78 | 198.43889 | 230.40889 |  144248 |        0 |      .41 |</a:t>
            </a:r>
          </a:p>
          <a:p>
            <a:r>
              <a:rPr lang="en-US" sz="2000" dirty="0"/>
              <a:t>      |--------------------------------------------------------------------------------------------------------|</a:t>
            </a:r>
          </a:p>
          <a:p>
            <a:r>
              <a:rPr lang="en-US" sz="2000" dirty="0"/>
              <a:t>      |  </a:t>
            </a:r>
            <a:r>
              <a:rPr lang="en-US" sz="2000" dirty="0" err="1"/>
              <a:t>median~e</a:t>
            </a:r>
            <a:r>
              <a:rPr lang="en-US" sz="2000" dirty="0"/>
              <a:t>  |  </a:t>
            </a:r>
            <a:r>
              <a:rPr lang="en-US" sz="2000" dirty="0" err="1"/>
              <a:t>lnpcth~d</a:t>
            </a:r>
            <a:r>
              <a:rPr lang="en-US" sz="2000" dirty="0"/>
              <a:t>  |  pro~2010  |  cri~2000  |  pbl~2010  |  pfo~2010  |  trump16   |  pwh~2010   |</a:t>
            </a:r>
          </a:p>
          <a:p>
            <a:r>
              <a:rPr lang="en-US" sz="2000" dirty="0"/>
              <a:t>      |     66667  |         0  |  .4886376  |  .0214353  |  .0476263  |  .0970759  |        0   |  .8568923   |</a:t>
            </a:r>
          </a:p>
          <a:p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B0009E-DB4C-4A76-B695-1C3E1968F62A}"/>
              </a:ext>
            </a:extLst>
          </p:cNvPr>
          <p:cNvSpPr/>
          <p:nvPr/>
        </p:nvSpPr>
        <p:spPr>
          <a:xfrm>
            <a:off x="1900989" y="7515973"/>
            <a:ext cx="1609349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n-ENSEMBLE COVERAGE n-ENSEMBLE RECALL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 &gt;= 1                1.00              0.74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 &gt;= 2                1.00              0.74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 &gt;= 3                0.90              0.75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 &gt;= 4                0.68              0.73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ALGORITHM PERFORMANCE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SVM_PRECISION           SVM_RECALL           SVM_FSCORE    FORESTS_PRECISION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0.765                0.685                0.690                0.665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FORESTS_RECALL       FORESTS_FSCORE       TREE_PRECISION          TREE_RECALL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0.520                0.435                0.790                0.665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TREE_FSCORE MAXENTROPY_PRECISION    MAXENTROPY_RECALL    MAXENTROPY_FSCORE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0.660                0.640                0.620                0.620 </a:t>
            </a:r>
          </a:p>
        </p:txBody>
      </p:sp>
    </p:spTree>
    <p:extLst>
      <p:ext uri="{BB962C8B-B14F-4D97-AF65-F5344CB8AC3E}">
        <p14:creationId xmlns:p14="http://schemas.microsoft.com/office/powerpoint/2010/main" val="384119271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64CDDF-7921-4D3B-A4FB-604E04BB46C0}"/>
              </a:ext>
            </a:extLst>
          </p:cNvPr>
          <p:cNvSpPr/>
          <p:nvPr/>
        </p:nvSpPr>
        <p:spPr>
          <a:xfrm>
            <a:off x="4643330" y="765039"/>
            <a:ext cx="14871031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r>
              <a:rPr lang="en-US" sz="6600" b="1" dirty="0">
                <a:ln w="0"/>
                <a:solidFill>
                  <a:schemeClr val="tx1">
                    <a:lumMod val="75000"/>
                  </a:schemeClr>
                </a:solidFill>
                <a:cs typeface="Lato Light"/>
              </a:rPr>
              <a:t>Misogyny on Twitter varies by the religious composition of U.S. counties</a:t>
            </a:r>
            <a:endParaRPr lang="en-US" sz="6600" dirty="0">
              <a:ln w="0"/>
              <a:solidFill>
                <a:schemeClr val="tx1">
                  <a:lumMod val="75000"/>
                </a:schemeClr>
              </a:solidFill>
              <a:cs typeface="Lato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B44F96-2AB2-4FBE-9C2A-B6B6B7700F6F}"/>
              </a:ext>
            </a:extLst>
          </p:cNvPr>
          <p:cNvSpPr txBox="1"/>
          <p:nvPr/>
        </p:nvSpPr>
        <p:spPr>
          <a:xfrm flipH="1">
            <a:off x="2890039" y="6778235"/>
            <a:ext cx="6210707" cy="800183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r"/>
            <a:r>
              <a:rPr lang="en-US" sz="4000" b="1" dirty="0">
                <a:cs typeface="Lato Light"/>
              </a:rPr>
              <a:t>County % Evangelical</a:t>
            </a:r>
            <a:endParaRPr lang="id-ID" sz="4000" b="1" dirty="0">
              <a:cs typeface="Lato Ligh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007622-70FB-427E-821B-1BE3EE44BD7F}"/>
              </a:ext>
            </a:extLst>
          </p:cNvPr>
          <p:cNvSpPr txBox="1"/>
          <p:nvPr/>
        </p:nvSpPr>
        <p:spPr>
          <a:xfrm flipH="1">
            <a:off x="3900693" y="8390204"/>
            <a:ext cx="5200054" cy="800183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r"/>
            <a:r>
              <a:rPr lang="en-US" sz="4000" b="1" dirty="0">
                <a:cs typeface="Lato Light"/>
              </a:rPr>
              <a:t>County % Mainline</a:t>
            </a:r>
            <a:endParaRPr lang="id-ID" sz="4000" b="1" dirty="0">
              <a:cs typeface="Lato Ligh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75930D-95DB-4C7A-BE65-B0234449B95E}"/>
              </a:ext>
            </a:extLst>
          </p:cNvPr>
          <p:cNvSpPr txBox="1"/>
          <p:nvPr/>
        </p:nvSpPr>
        <p:spPr>
          <a:xfrm flipH="1">
            <a:off x="3371303" y="10055282"/>
            <a:ext cx="5729443" cy="800183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r"/>
            <a:r>
              <a:rPr lang="en-US" sz="4000" b="1" dirty="0">
                <a:cs typeface="Lato Light"/>
              </a:rPr>
              <a:t>County % Catholic</a:t>
            </a:r>
            <a:endParaRPr lang="id-ID" sz="4000" b="1" dirty="0">
              <a:cs typeface="Lato Ligh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453B78-8C35-46EB-A3F7-DBE79672D36C}"/>
              </a:ext>
            </a:extLst>
          </p:cNvPr>
          <p:cNvSpPr txBox="1"/>
          <p:nvPr/>
        </p:nvSpPr>
        <p:spPr>
          <a:xfrm flipH="1">
            <a:off x="2793787" y="5341030"/>
            <a:ext cx="6306959" cy="800183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r"/>
            <a:r>
              <a:rPr lang="en-US" sz="4000" b="1" dirty="0">
                <a:cs typeface="Lato Light"/>
              </a:rPr>
              <a:t>County % affiliated</a:t>
            </a:r>
            <a:endParaRPr lang="id-ID" sz="4000" b="1" dirty="0">
              <a:cs typeface="Lato Light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D9A34EF-25A5-43C5-BBAA-0A914B75E6C2}"/>
              </a:ext>
            </a:extLst>
          </p:cNvPr>
          <p:cNvCxnSpPr/>
          <p:nvPr/>
        </p:nvCxnSpPr>
        <p:spPr>
          <a:xfrm>
            <a:off x="9197640" y="5679566"/>
            <a:ext cx="6208295" cy="0"/>
          </a:xfrm>
          <a:prstGeom prst="straightConnector1">
            <a:avLst/>
          </a:prstGeom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239645-EE8A-4B02-B825-B9E68F99F2CC}"/>
              </a:ext>
            </a:extLst>
          </p:cNvPr>
          <p:cNvCxnSpPr/>
          <p:nvPr/>
        </p:nvCxnSpPr>
        <p:spPr>
          <a:xfrm>
            <a:off x="9197640" y="7186146"/>
            <a:ext cx="6208295" cy="0"/>
          </a:xfrm>
          <a:prstGeom prst="straightConnector1">
            <a:avLst/>
          </a:prstGeom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C3FBACC-35F5-4ABE-9F98-C00824AD042C}"/>
              </a:ext>
            </a:extLst>
          </p:cNvPr>
          <p:cNvCxnSpPr/>
          <p:nvPr/>
        </p:nvCxnSpPr>
        <p:spPr>
          <a:xfrm>
            <a:off x="9197639" y="8839860"/>
            <a:ext cx="6208295" cy="0"/>
          </a:xfrm>
          <a:prstGeom prst="straightConnector1">
            <a:avLst/>
          </a:prstGeom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1AA2BBB-DEFB-4199-BAD9-99EF430F4C8C}"/>
              </a:ext>
            </a:extLst>
          </p:cNvPr>
          <p:cNvCxnSpPr/>
          <p:nvPr/>
        </p:nvCxnSpPr>
        <p:spPr>
          <a:xfrm>
            <a:off x="9197640" y="10430268"/>
            <a:ext cx="6208295" cy="0"/>
          </a:xfrm>
          <a:prstGeom prst="straightConnector1">
            <a:avLst/>
          </a:prstGeom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85F8635-74A3-4536-B698-37E11F86C4D0}"/>
              </a:ext>
            </a:extLst>
          </p:cNvPr>
          <p:cNvSpPr txBox="1"/>
          <p:nvPr/>
        </p:nvSpPr>
        <p:spPr>
          <a:xfrm flipH="1">
            <a:off x="15670082" y="6014896"/>
            <a:ext cx="5889865" cy="3508616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en-US" sz="5400" b="1" dirty="0">
                <a:cs typeface="Lato Light"/>
              </a:rPr>
              <a:t>Expressions of misogyny or harassment on Twitter</a:t>
            </a:r>
            <a:endParaRPr lang="id-ID" sz="5400" b="1" dirty="0">
              <a:cs typeface="Lato Light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0762ADD-0A76-466C-91D0-7610598EEDD9}"/>
              </a:ext>
            </a:extLst>
          </p:cNvPr>
          <p:cNvCxnSpPr/>
          <p:nvPr/>
        </p:nvCxnSpPr>
        <p:spPr>
          <a:xfrm>
            <a:off x="11469246" y="5358107"/>
            <a:ext cx="6096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23F6985-895B-44B1-A425-4157F1D94C6C}"/>
              </a:ext>
            </a:extLst>
          </p:cNvPr>
          <p:cNvCxnSpPr/>
          <p:nvPr/>
        </p:nvCxnSpPr>
        <p:spPr>
          <a:xfrm>
            <a:off x="11469246" y="8602004"/>
            <a:ext cx="6096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5" name="Plus Sign 54">
            <a:extLst>
              <a:ext uri="{FF2B5EF4-FFF2-40B4-BE49-F238E27FC236}">
                <a16:creationId xmlns:a16="http://schemas.microsoft.com/office/drawing/2014/main" id="{AE96725D-E3F0-4226-AB0A-29DEF65F25CC}"/>
              </a:ext>
            </a:extLst>
          </p:cNvPr>
          <p:cNvSpPr/>
          <p:nvPr/>
        </p:nvSpPr>
        <p:spPr>
          <a:xfrm>
            <a:off x="11473638" y="6580729"/>
            <a:ext cx="605208" cy="541383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lus Sign 62">
            <a:extLst>
              <a:ext uri="{FF2B5EF4-FFF2-40B4-BE49-F238E27FC236}">
                <a16:creationId xmlns:a16="http://schemas.microsoft.com/office/drawing/2014/main" id="{B78F654D-9005-4476-B5D1-A13C90ACBE64}"/>
              </a:ext>
            </a:extLst>
          </p:cNvPr>
          <p:cNvSpPr/>
          <p:nvPr/>
        </p:nvSpPr>
        <p:spPr>
          <a:xfrm>
            <a:off x="11465712" y="9759476"/>
            <a:ext cx="605208" cy="541383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1000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B0009E-DB4C-4A76-B695-1C3E1968F62A}"/>
              </a:ext>
            </a:extLst>
          </p:cNvPr>
          <p:cNvSpPr/>
          <p:nvPr/>
        </p:nvSpPr>
        <p:spPr>
          <a:xfrm>
            <a:off x="2108807" y="2486773"/>
            <a:ext cx="1609349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Summaries of all variables 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Variable |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Mean    Std. Dev.       Min        Max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-------------+---------------------------------------------------------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fips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2,929       30406    14995.41       1001      56045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count |      2,929    1488.136    6852.614          1     211906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pctharassm~t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2,929     .637859     1.60827          0         50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totrate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2,929     508.694    171.6823   30.64889     1413.7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evanrate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2,913    231.4096    159.4926          0    1308.69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-------------+---------------------------------------------------------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mprtrate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2,913    111.7112    94.43911        .51     835.37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cathrate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2,785    130.3017    132.9395          0     925.09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pctharassm~d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2,929    .5412588    1.351275          0         50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lnpctharas~d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2,929    .3117679    .4258188          0   3.931826</a:t>
            </a:r>
          </a:p>
        </p:txBody>
      </p:sp>
    </p:spTree>
    <p:extLst>
      <p:ext uri="{BB962C8B-B14F-4D97-AF65-F5344CB8AC3E}">
        <p14:creationId xmlns:p14="http://schemas.microsoft.com/office/powerpoint/2010/main" val="235976920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64CDDF-7921-4D3B-A4FB-604E04BB46C0}"/>
              </a:ext>
            </a:extLst>
          </p:cNvPr>
          <p:cNvSpPr/>
          <p:nvPr/>
        </p:nvSpPr>
        <p:spPr>
          <a:xfrm>
            <a:off x="4536184" y="972551"/>
            <a:ext cx="14871031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r>
              <a:rPr lang="en-US" sz="6600" b="1" dirty="0">
                <a:ln w="0"/>
                <a:solidFill>
                  <a:schemeClr val="tx1">
                    <a:lumMod val="75000"/>
                  </a:schemeClr>
                </a:solidFill>
                <a:cs typeface="Lato Light"/>
              </a:rPr>
              <a:t>The religious composition of geographic areas matters for a variety of outcomes</a:t>
            </a:r>
            <a:endParaRPr lang="en-US" sz="6600" dirty="0">
              <a:ln w="0"/>
              <a:solidFill>
                <a:schemeClr val="tx1">
                  <a:lumMod val="75000"/>
                </a:schemeClr>
              </a:solidFill>
              <a:cs typeface="Lat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9E062-B42E-43DE-9AB7-082B849128DE}"/>
              </a:ext>
            </a:extLst>
          </p:cNvPr>
          <p:cNvSpPr txBox="1"/>
          <p:nvPr/>
        </p:nvSpPr>
        <p:spPr>
          <a:xfrm flipH="1">
            <a:off x="1606936" y="5188502"/>
            <a:ext cx="9387129" cy="6955714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Racial residential segregation 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cs typeface="Lato Light"/>
              </a:rPr>
              <a:t>(Blanchard 2007)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Divorce rates </a:t>
            </a:r>
            <a:br>
              <a:rPr lang="en-US" sz="4400" dirty="0">
                <a:cs typeface="Lato Light"/>
              </a:rPr>
            </a:br>
            <a:r>
              <a:rPr lang="en-US" sz="4400" dirty="0">
                <a:solidFill>
                  <a:schemeClr val="bg1">
                    <a:lumMod val="75000"/>
                  </a:schemeClr>
                </a:solidFill>
                <a:cs typeface="Lato Light"/>
              </a:rPr>
              <a:t>(Glass and </a:t>
            </a:r>
            <a:r>
              <a:rPr lang="en-US" sz="4400" dirty="0" err="1">
                <a:solidFill>
                  <a:schemeClr val="bg1">
                    <a:lumMod val="75000"/>
                  </a:schemeClr>
                </a:solidFill>
                <a:cs typeface="Lato Light"/>
              </a:rPr>
              <a:t>Levchak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cs typeface="Lato Light"/>
              </a:rPr>
              <a:t> 2014)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Aggregate mortality risk 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cs typeface="Lato Light"/>
              </a:rPr>
              <a:t>(Blanchard et al. 2008)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Early transitions to adulthood 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cs typeface="Lato Light"/>
              </a:rPr>
              <a:t>(</a:t>
            </a:r>
            <a:r>
              <a:rPr lang="en-US" sz="4400" dirty="0" err="1">
                <a:solidFill>
                  <a:schemeClr val="bg1">
                    <a:lumMod val="75000"/>
                  </a:schemeClr>
                </a:solidFill>
                <a:cs typeface="Lato Light"/>
              </a:rPr>
              <a:t>Keister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cs typeface="Lato Light"/>
              </a:rPr>
              <a:t> 2008, 2011; </a:t>
            </a:r>
            <a:r>
              <a:rPr lang="en-US" sz="4400" dirty="0" err="1">
                <a:solidFill>
                  <a:schemeClr val="bg1">
                    <a:lumMod val="75000"/>
                  </a:schemeClr>
                </a:solidFill>
                <a:cs typeface="Lato Light"/>
              </a:rPr>
              <a:t>Sherkat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cs typeface="Lato Light"/>
              </a:rPr>
              <a:t> 2014)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Lifetime accumulation of income and education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F113B6-7CFE-4E80-B775-A5C503962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8146" y="5188502"/>
            <a:ext cx="10820637" cy="58123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677AB4-A292-48FF-BFB6-5A0EB60C0664}"/>
              </a:ext>
            </a:extLst>
          </p:cNvPr>
          <p:cNvSpPr/>
          <p:nvPr/>
        </p:nvSpPr>
        <p:spPr>
          <a:xfrm>
            <a:off x="13586672" y="11216032"/>
            <a:ext cx="720485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cs typeface="Lato Light"/>
              </a:rPr>
              <a:t>County proportion evangelical Protestant</a:t>
            </a:r>
          </a:p>
          <a:p>
            <a:r>
              <a:rPr lang="en-US" sz="2800" b="1" dirty="0"/>
              <a:t>RCMS 2010</a:t>
            </a:r>
          </a:p>
        </p:txBody>
      </p:sp>
    </p:spTree>
    <p:extLst>
      <p:ext uri="{BB962C8B-B14F-4D97-AF65-F5344CB8AC3E}">
        <p14:creationId xmlns:p14="http://schemas.microsoft.com/office/powerpoint/2010/main" val="335085125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64CDDF-7921-4D3B-A4FB-604E04BB46C0}"/>
              </a:ext>
            </a:extLst>
          </p:cNvPr>
          <p:cNvSpPr/>
          <p:nvPr/>
        </p:nvSpPr>
        <p:spPr>
          <a:xfrm>
            <a:off x="4536184" y="972551"/>
            <a:ext cx="14871031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r>
              <a:rPr lang="en-US" sz="6600" b="1" dirty="0">
                <a:ln w="0"/>
                <a:solidFill>
                  <a:schemeClr val="tx1">
                    <a:lumMod val="75000"/>
                  </a:schemeClr>
                </a:solidFill>
                <a:cs typeface="Lato Light"/>
              </a:rPr>
              <a:t>Gendered norms vary as a function of religious environment</a:t>
            </a:r>
            <a:endParaRPr lang="en-US" sz="6600" dirty="0">
              <a:ln w="0"/>
              <a:solidFill>
                <a:schemeClr val="tx1">
                  <a:lumMod val="75000"/>
                </a:schemeClr>
              </a:solidFill>
              <a:cs typeface="Lat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9E062-B42E-43DE-9AB7-082B849128DE}"/>
              </a:ext>
            </a:extLst>
          </p:cNvPr>
          <p:cNvSpPr txBox="1"/>
          <p:nvPr/>
        </p:nvSpPr>
        <p:spPr>
          <a:xfrm flipH="1">
            <a:off x="1202898" y="5188130"/>
            <a:ext cx="9387129" cy="6955714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Churches as gendered religious institutions 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cs typeface="Lato Light"/>
              </a:rPr>
              <a:t>(</a:t>
            </a:r>
            <a:r>
              <a:rPr lang="en-US" sz="4400" dirty="0" err="1">
                <a:solidFill>
                  <a:schemeClr val="bg1">
                    <a:lumMod val="65000"/>
                  </a:schemeClr>
                </a:solidFill>
                <a:cs typeface="Lato Light"/>
              </a:rPr>
              <a:t>Leamaster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cs typeface="Lato Light"/>
              </a:rPr>
              <a:t> and Subramaniam 2015)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Evangelicals: “soft patriarchy” 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cs typeface="Lato Light"/>
              </a:rPr>
              <a:t>(Wilcox 2004) </a:t>
            </a:r>
            <a:r>
              <a:rPr lang="en-US" sz="4400" dirty="0">
                <a:cs typeface="Lato Light"/>
              </a:rPr>
              <a:t>versus “benevolent sexism” 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cs typeface="Lato Light"/>
              </a:rPr>
              <a:t>(</a:t>
            </a:r>
            <a:r>
              <a:rPr lang="en-US" sz="4400" dirty="0" err="1">
                <a:solidFill>
                  <a:schemeClr val="bg1">
                    <a:lumMod val="65000"/>
                  </a:schemeClr>
                </a:solidFill>
                <a:cs typeface="Lato Light"/>
              </a:rPr>
              <a:t>Glicke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cs typeface="Lato Light"/>
              </a:rPr>
              <a:t> and Fiske 2001)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In abusive relationships, churches may be havens or prisons 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cs typeface="Lato Light"/>
              </a:rPr>
              <a:t>(Giesbrecht and </a:t>
            </a:r>
            <a:r>
              <a:rPr lang="en-US" sz="4400" dirty="0" err="1">
                <a:solidFill>
                  <a:schemeClr val="bg1">
                    <a:lumMod val="65000"/>
                  </a:schemeClr>
                </a:solidFill>
                <a:cs typeface="Lato Light"/>
              </a:rPr>
              <a:t>Sevcik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cs typeface="Lato Light"/>
              </a:rPr>
              <a:t> 2000; Levitt and Ware 2006)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DE3D11-8382-4783-8379-FB19B6A05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810" y="5188502"/>
            <a:ext cx="5972566" cy="2204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F11E1B-2605-4B45-86A5-0F4CC4D75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1810" y="9993063"/>
            <a:ext cx="5972566" cy="2442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D136EE-11FF-4D5B-AEFA-5A5015560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0228" y="5212733"/>
            <a:ext cx="5972565" cy="2156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C53472-8AF6-472E-99E5-AE724B9E3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1810" y="7648477"/>
            <a:ext cx="5972566" cy="2104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F609E8-9535-4CC3-99DD-54B653A71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40228" y="7652214"/>
            <a:ext cx="5982553" cy="210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092108-A0E2-42B5-940B-04C0FB8624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40228" y="10055514"/>
            <a:ext cx="5972566" cy="2139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78088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64CDDF-7921-4D3B-A4FB-604E04BB46C0}"/>
              </a:ext>
            </a:extLst>
          </p:cNvPr>
          <p:cNvSpPr/>
          <p:nvPr/>
        </p:nvSpPr>
        <p:spPr>
          <a:xfrm>
            <a:off x="4812631" y="584645"/>
            <a:ext cx="14871031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r>
              <a:rPr lang="en-US" sz="6600" b="1" dirty="0">
                <a:ln w="0"/>
                <a:solidFill>
                  <a:schemeClr val="tx1">
                    <a:lumMod val="75000"/>
                  </a:schemeClr>
                </a:solidFill>
                <a:cs typeface="Lato Light"/>
              </a:rPr>
              <a:t>Data consist of geocoded tweets matched to other county-level data</a:t>
            </a:r>
            <a:endParaRPr lang="en-US" sz="6600" dirty="0">
              <a:ln w="0"/>
              <a:solidFill>
                <a:schemeClr val="tx1">
                  <a:lumMod val="75000"/>
                </a:schemeClr>
              </a:solidFill>
              <a:cs typeface="Lato Light"/>
            </a:endParaRPr>
          </a:p>
        </p:txBody>
      </p:sp>
      <p:pic>
        <p:nvPicPr>
          <p:cNvPr id="1028" name="Picture 4" descr="Image result for twitter icon">
            <a:extLst>
              <a:ext uri="{FF2B5EF4-FFF2-40B4-BE49-F238E27FC236}">
                <a16:creationId xmlns:a16="http://schemas.microsoft.com/office/drawing/2014/main" id="{FA1DDAA8-E760-40F7-AFF7-83CCF743F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744" y="4115105"/>
            <a:ext cx="3748086" cy="374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5F6A9E-32C1-474D-B808-1427E71D0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569" y="8395855"/>
            <a:ext cx="8282680" cy="4419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0221A6-BD2D-4210-92E3-F2D76DBB2206}"/>
              </a:ext>
            </a:extLst>
          </p:cNvPr>
          <p:cNvSpPr/>
          <p:nvPr/>
        </p:nvSpPr>
        <p:spPr>
          <a:xfrm>
            <a:off x="10746056" y="4219433"/>
            <a:ext cx="8364726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Tweets</a:t>
            </a:r>
            <a:endParaRPr lang="en-US" b="1" dirty="0"/>
          </a:p>
          <a:p>
            <a:r>
              <a:rPr lang="en-US" i="1" dirty="0"/>
              <a:t>n </a:t>
            </a:r>
            <a:r>
              <a:rPr lang="en-US" dirty="0"/>
              <a:t>= 4,358,750</a:t>
            </a:r>
          </a:p>
          <a:p>
            <a:r>
              <a:rPr lang="en-US" dirty="0"/>
              <a:t>Collected via Twitter’s stream API</a:t>
            </a:r>
          </a:p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Text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Lat/</a:t>
            </a:r>
            <a:r>
              <a:rPr lang="en-US" dirty="0" err="1"/>
              <a:t>lon</a:t>
            </a:r>
            <a:r>
              <a:rPr lang="en-US" dirty="0"/>
              <a:t>, matched to county FIPS code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3CE29B-0B18-47C8-BADD-4E5B70C2A375}"/>
              </a:ext>
            </a:extLst>
          </p:cNvPr>
          <p:cNvSpPr/>
          <p:nvPr/>
        </p:nvSpPr>
        <p:spPr>
          <a:xfrm>
            <a:off x="10746056" y="8459931"/>
            <a:ext cx="698716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Counties</a:t>
            </a:r>
            <a:endParaRPr lang="en-US" sz="4400" dirty="0"/>
          </a:p>
          <a:p>
            <a:r>
              <a:rPr lang="en-US" i="1" dirty="0"/>
              <a:t>n</a:t>
            </a:r>
            <a:r>
              <a:rPr lang="en-US" dirty="0"/>
              <a:t> = 2,929 (1,994 with 30+ tweets)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FC9FF8-158B-4855-86B3-905A2A43B46C}"/>
              </a:ext>
            </a:extLst>
          </p:cNvPr>
          <p:cNvSpPr/>
          <p:nvPr/>
        </p:nvSpPr>
        <p:spPr>
          <a:xfrm>
            <a:off x="10746056" y="10157858"/>
            <a:ext cx="1046177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Religious congregations and membership study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Census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FBI’s Uniform Crime Reports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Voting data</a:t>
            </a:r>
          </a:p>
        </p:txBody>
      </p:sp>
      <p:pic>
        <p:nvPicPr>
          <p:cNvPr id="10" name="Picture 4" descr="Image result for twitter icon">
            <a:extLst>
              <a:ext uri="{FF2B5EF4-FFF2-40B4-BE49-F238E27FC236}">
                <a16:creationId xmlns:a16="http://schemas.microsoft.com/office/drawing/2014/main" id="{28DC3F39-3DA0-4839-AF88-434E0FC41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830" y="4098265"/>
            <a:ext cx="3748086" cy="374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52106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64CDDF-7921-4D3B-A4FB-604E04BB46C0}"/>
              </a:ext>
            </a:extLst>
          </p:cNvPr>
          <p:cNvSpPr/>
          <p:nvPr/>
        </p:nvSpPr>
        <p:spPr>
          <a:xfrm>
            <a:off x="4451123" y="424696"/>
            <a:ext cx="14871031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r>
              <a:rPr lang="en-US" sz="6600" b="1" dirty="0">
                <a:ln w="0"/>
                <a:solidFill>
                  <a:schemeClr val="tx1">
                    <a:lumMod val="75000"/>
                  </a:schemeClr>
                </a:solidFill>
                <a:cs typeface="Lato Light"/>
              </a:rPr>
              <a:t>Tweets as data</a:t>
            </a:r>
            <a:endParaRPr lang="en-US" sz="6600" dirty="0">
              <a:ln w="0"/>
              <a:solidFill>
                <a:schemeClr val="tx1">
                  <a:lumMod val="75000"/>
                </a:schemeClr>
              </a:solidFill>
              <a:cs typeface="Lat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9E062-B42E-43DE-9AB7-082B849128DE}"/>
              </a:ext>
            </a:extLst>
          </p:cNvPr>
          <p:cNvSpPr txBox="1"/>
          <p:nvPr/>
        </p:nvSpPr>
        <p:spPr>
          <a:xfrm flipH="1">
            <a:off x="11622805" y="5154484"/>
            <a:ext cx="5431817" cy="4924389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Unobtrusive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Can get geo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Predictive of real-world outcomes, e.g. heart mortality risk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F335F-DF90-4DAE-8E19-0D9869E47FF5}"/>
              </a:ext>
            </a:extLst>
          </p:cNvPr>
          <p:cNvSpPr txBox="1"/>
          <p:nvPr/>
        </p:nvSpPr>
        <p:spPr>
          <a:xfrm flipH="1">
            <a:off x="12048107" y="4273406"/>
            <a:ext cx="3638461" cy="861738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4400" b="1" dirty="0">
                <a:cs typeface="Lato Light"/>
              </a:rPr>
              <a:t>Strengths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9C4936-C558-4C5F-89FF-FFAB22410285}"/>
              </a:ext>
            </a:extLst>
          </p:cNvPr>
          <p:cNvSpPr txBox="1"/>
          <p:nvPr/>
        </p:nvSpPr>
        <p:spPr>
          <a:xfrm flipH="1">
            <a:off x="18629661" y="4273406"/>
            <a:ext cx="3783771" cy="861738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4400" b="1" dirty="0">
                <a:cs typeface="Lato Light"/>
              </a:rPr>
              <a:t>Limitations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3D65F-D14F-43D4-93C5-460BCD406A1E}"/>
              </a:ext>
            </a:extLst>
          </p:cNvPr>
          <p:cNvSpPr txBox="1"/>
          <p:nvPr/>
        </p:nvSpPr>
        <p:spPr>
          <a:xfrm flipH="1">
            <a:off x="18144608" y="5179107"/>
            <a:ext cx="5431817" cy="6278606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Not representative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SES bias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Most tweets aren’t geocoded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English-only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General limitations of machine learning/NLP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31DDD4-6427-4AAE-B56A-40828817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92" y="4036702"/>
            <a:ext cx="10370027" cy="65080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23F557-8593-42E6-807C-BB38600547AE}"/>
              </a:ext>
            </a:extLst>
          </p:cNvPr>
          <p:cNvSpPr txBox="1"/>
          <p:nvPr/>
        </p:nvSpPr>
        <p:spPr>
          <a:xfrm flipH="1">
            <a:off x="474419" y="10736096"/>
            <a:ext cx="10058400" cy="2769953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2400" dirty="0">
                <a:cs typeface="Lato Light"/>
              </a:rPr>
              <a:t>Figure 3 from </a:t>
            </a:r>
            <a:r>
              <a:rPr lang="en-US" sz="2400" dirty="0" err="1">
                <a:cs typeface="Lato Light"/>
              </a:rPr>
              <a:t>Eichstaedt</a:t>
            </a:r>
            <a:r>
              <a:rPr lang="en-US" sz="2400" dirty="0">
                <a:cs typeface="Lato Light"/>
              </a:rPr>
              <a:t>, Johannes C., Hansen Andrew Schwartz, Margaret L. Kern, Gregory Park, Darwin R. </a:t>
            </a:r>
            <a:r>
              <a:rPr lang="en-US" sz="2400" dirty="0" err="1">
                <a:cs typeface="Lato Light"/>
              </a:rPr>
              <a:t>Labarthe</a:t>
            </a:r>
            <a:r>
              <a:rPr lang="en-US" sz="2400" dirty="0">
                <a:cs typeface="Lato Light"/>
              </a:rPr>
              <a:t>, Raina M. Merchant, Sneha Jha, </a:t>
            </a:r>
            <a:r>
              <a:rPr lang="en-US" sz="2400" dirty="0" err="1">
                <a:cs typeface="Lato Light"/>
              </a:rPr>
              <a:t>Megha</a:t>
            </a:r>
            <a:r>
              <a:rPr lang="en-US" sz="2400" dirty="0">
                <a:cs typeface="Lato Light"/>
              </a:rPr>
              <a:t> </a:t>
            </a:r>
            <a:r>
              <a:rPr lang="en-US" sz="2400" dirty="0" err="1">
                <a:cs typeface="Lato Light"/>
              </a:rPr>
              <a:t>Agrawa</a:t>
            </a:r>
            <a:r>
              <a:rPr lang="en-US" sz="2400" dirty="0">
                <a:cs typeface="Lato Light"/>
              </a:rPr>
              <a:t>, Lukasz A. </a:t>
            </a:r>
            <a:r>
              <a:rPr lang="en-US" sz="2400" dirty="0" err="1">
                <a:cs typeface="Lato Light"/>
              </a:rPr>
              <a:t>Dziurzynski</a:t>
            </a:r>
            <a:r>
              <a:rPr lang="en-US" sz="2400" dirty="0">
                <a:cs typeface="Lato Light"/>
              </a:rPr>
              <a:t>, Maarten Sap, Christopher </a:t>
            </a:r>
            <a:r>
              <a:rPr lang="en-US" sz="2400" dirty="0" err="1">
                <a:cs typeface="Lato Light"/>
              </a:rPr>
              <a:t>Weeg</a:t>
            </a:r>
            <a:r>
              <a:rPr lang="en-US" sz="2400" dirty="0">
                <a:cs typeface="Lato Light"/>
              </a:rPr>
              <a:t>, Emily E. Larson, Lyle H. Ungar and Martin E. P. Seligman. 2015. "Psychological Language on Twitter Predicts County-Level Heart Disease Mortality." Psychological Science Published online January 20, 2015.</a:t>
            </a:r>
          </a:p>
        </p:txBody>
      </p:sp>
    </p:spTree>
    <p:extLst>
      <p:ext uri="{BB962C8B-B14F-4D97-AF65-F5344CB8AC3E}">
        <p14:creationId xmlns:p14="http://schemas.microsoft.com/office/powerpoint/2010/main" val="261467749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64CDDF-7921-4D3B-A4FB-604E04BB46C0}"/>
              </a:ext>
            </a:extLst>
          </p:cNvPr>
          <p:cNvSpPr/>
          <p:nvPr/>
        </p:nvSpPr>
        <p:spPr>
          <a:xfrm>
            <a:off x="4812631" y="798813"/>
            <a:ext cx="14871031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r>
              <a:rPr lang="en-US" sz="6600" b="1" dirty="0">
                <a:ln w="0"/>
                <a:solidFill>
                  <a:schemeClr val="tx1">
                    <a:lumMod val="75000"/>
                  </a:schemeClr>
                </a:solidFill>
                <a:cs typeface="Lato Light"/>
              </a:rPr>
              <a:t>Analysis stage 1: identify harassment or misogyny in tweets</a:t>
            </a:r>
            <a:endParaRPr lang="en-US" sz="6600" dirty="0">
              <a:ln w="0"/>
              <a:solidFill>
                <a:schemeClr val="tx1">
                  <a:lumMod val="75000"/>
                </a:schemeClr>
              </a:solidFill>
              <a:cs typeface="Lato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9AC8A-070B-4BDF-B67C-327F46AE0840}"/>
              </a:ext>
            </a:extLst>
          </p:cNvPr>
          <p:cNvSpPr/>
          <p:nvPr/>
        </p:nvSpPr>
        <p:spPr>
          <a:xfrm>
            <a:off x="1722475" y="6018028"/>
            <a:ext cx="5273748" cy="29133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</a:schemeClr>
                </a:solidFill>
              </a:rPr>
              <a:t>Filter tweets using “harassment dictionary”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E4EAA4-5E4B-47FF-9F74-9622DE5FF71F}"/>
              </a:ext>
            </a:extLst>
          </p:cNvPr>
          <p:cNvSpPr/>
          <p:nvPr/>
        </p:nvSpPr>
        <p:spPr>
          <a:xfrm>
            <a:off x="9105014" y="6018027"/>
            <a:ext cx="5273748" cy="29133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</a:schemeClr>
                </a:solidFill>
              </a:rPr>
              <a:t>Read and hand-label a random sample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B7871-E190-4CC3-91CF-97DA3FC8DB52}"/>
              </a:ext>
            </a:extLst>
          </p:cNvPr>
          <p:cNvSpPr/>
          <p:nvPr/>
        </p:nvSpPr>
        <p:spPr>
          <a:xfrm>
            <a:off x="16487553" y="6018026"/>
            <a:ext cx="5273748" cy="29133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</a:schemeClr>
                </a:solidFill>
              </a:rPr>
              <a:t>Train model for a second round of filtering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24A973-B577-4C13-A5B2-10C26F749CD7}"/>
              </a:ext>
            </a:extLst>
          </p:cNvPr>
          <p:cNvCxnSpPr/>
          <p:nvPr/>
        </p:nvCxnSpPr>
        <p:spPr>
          <a:xfrm>
            <a:off x="7272670" y="7474686"/>
            <a:ext cx="1446028" cy="0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5565B0-5944-4FD2-AFF6-D2A0C63AA435}"/>
              </a:ext>
            </a:extLst>
          </p:cNvPr>
          <p:cNvCxnSpPr/>
          <p:nvPr/>
        </p:nvCxnSpPr>
        <p:spPr>
          <a:xfrm>
            <a:off x="14655210" y="7513670"/>
            <a:ext cx="1446028" cy="0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619DBC1-AAB9-429B-8CCE-6A7CA59EB071}"/>
              </a:ext>
            </a:extLst>
          </p:cNvPr>
          <p:cNvSpPr/>
          <p:nvPr/>
        </p:nvSpPr>
        <p:spPr>
          <a:xfrm>
            <a:off x="2932092" y="8943511"/>
            <a:ext cx="2355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 </a:t>
            </a:r>
            <a:r>
              <a:rPr lang="en-US" dirty="0"/>
              <a:t>= 42,776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6ECDB5-F3BA-4CC3-8CD7-6D814A75C6A4}"/>
              </a:ext>
            </a:extLst>
          </p:cNvPr>
          <p:cNvSpPr/>
          <p:nvPr/>
        </p:nvSpPr>
        <p:spPr>
          <a:xfrm>
            <a:off x="10426990" y="8890744"/>
            <a:ext cx="21066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 </a:t>
            </a:r>
            <a:r>
              <a:rPr lang="en-US" dirty="0"/>
              <a:t>= 1,000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334B89-C6F4-442C-9C7A-7ABECEB5331C}"/>
              </a:ext>
            </a:extLst>
          </p:cNvPr>
          <p:cNvSpPr/>
          <p:nvPr/>
        </p:nvSpPr>
        <p:spPr>
          <a:xfrm>
            <a:off x="18071093" y="8891634"/>
            <a:ext cx="2355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 </a:t>
            </a:r>
            <a:r>
              <a:rPr lang="en-US" dirty="0"/>
              <a:t>= 37,571</a:t>
            </a:r>
          </a:p>
        </p:txBody>
      </p:sp>
    </p:spTree>
    <p:extLst>
      <p:ext uri="{BB962C8B-B14F-4D97-AF65-F5344CB8AC3E}">
        <p14:creationId xmlns:p14="http://schemas.microsoft.com/office/powerpoint/2010/main" val="367371915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8322ED-8AD4-498E-ABBF-4AB7AF5E0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" t="3585" r="3278" b="25706"/>
          <a:stretch/>
        </p:blipFill>
        <p:spPr>
          <a:xfrm>
            <a:off x="2309560" y="3935510"/>
            <a:ext cx="8684022" cy="3031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64CDDF-7921-4D3B-A4FB-604E04BB46C0}"/>
              </a:ext>
            </a:extLst>
          </p:cNvPr>
          <p:cNvSpPr/>
          <p:nvPr/>
        </p:nvSpPr>
        <p:spPr>
          <a:xfrm>
            <a:off x="4042610" y="-102568"/>
            <a:ext cx="16531391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r>
              <a:rPr lang="en-US" sz="6600" b="1" dirty="0">
                <a:ln w="0"/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Lato Light"/>
              </a:rPr>
              <a:t>Gendered slurs sometimes occur outside the context of direct harassment</a:t>
            </a:r>
            <a:endParaRPr lang="en-US" sz="6600" dirty="0">
              <a:ln w="0"/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Lato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08744-40ED-4B8C-AB67-5A45C14572B5}"/>
              </a:ext>
            </a:extLst>
          </p:cNvPr>
          <p:cNvSpPr/>
          <p:nvPr/>
        </p:nvSpPr>
        <p:spPr>
          <a:xfrm>
            <a:off x="12039601" y="3318052"/>
            <a:ext cx="8005010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r>
              <a:rPr lang="en-US" sz="4800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Humor that isn’t explicitly misogynistic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FD894F-EC07-4A1C-84F0-DA7F60783E1C}"/>
              </a:ext>
            </a:extLst>
          </p:cNvPr>
          <p:cNvSpPr/>
          <p:nvPr/>
        </p:nvSpPr>
        <p:spPr>
          <a:xfrm>
            <a:off x="12039601" y="7674089"/>
            <a:ext cx="10908630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r>
              <a:rPr lang="en-US" sz="4800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Women defending other women or recounting a personal experience of harassment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34555A-A836-4D7D-ADB5-8EBC0BF02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644" y="7694000"/>
            <a:ext cx="8686938" cy="3516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818796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64CDDF-7921-4D3B-A4FB-604E04BB46C0}"/>
              </a:ext>
            </a:extLst>
          </p:cNvPr>
          <p:cNvSpPr/>
          <p:nvPr/>
        </p:nvSpPr>
        <p:spPr>
          <a:xfrm>
            <a:off x="4812631" y="798813"/>
            <a:ext cx="14871031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r>
              <a:rPr lang="en-US" sz="6600" b="1" dirty="0">
                <a:ln w="0"/>
                <a:solidFill>
                  <a:schemeClr val="tx1">
                    <a:lumMod val="75000"/>
                  </a:schemeClr>
                </a:solidFill>
                <a:cs typeface="Lato Light"/>
              </a:rPr>
              <a:t>Analysis stage 1: identify harassment or misogyny in tweets</a:t>
            </a:r>
            <a:endParaRPr lang="en-US" sz="6600" dirty="0">
              <a:ln w="0"/>
              <a:solidFill>
                <a:schemeClr val="tx1">
                  <a:lumMod val="75000"/>
                </a:schemeClr>
              </a:solidFill>
              <a:cs typeface="Lato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9AC8A-070B-4BDF-B67C-327F46AE0840}"/>
              </a:ext>
            </a:extLst>
          </p:cNvPr>
          <p:cNvSpPr/>
          <p:nvPr/>
        </p:nvSpPr>
        <p:spPr>
          <a:xfrm>
            <a:off x="1722475" y="6018028"/>
            <a:ext cx="5273748" cy="29133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</a:schemeClr>
                </a:solidFill>
              </a:rPr>
              <a:t>Filter tweets using “harassment dictionary”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E4EAA4-5E4B-47FF-9F74-9622DE5FF71F}"/>
              </a:ext>
            </a:extLst>
          </p:cNvPr>
          <p:cNvSpPr/>
          <p:nvPr/>
        </p:nvSpPr>
        <p:spPr>
          <a:xfrm>
            <a:off x="9105014" y="6018027"/>
            <a:ext cx="5273748" cy="29133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</a:schemeClr>
                </a:solidFill>
              </a:rPr>
              <a:t>Read and hand-label a random sample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B7871-E190-4CC3-91CF-97DA3FC8DB52}"/>
              </a:ext>
            </a:extLst>
          </p:cNvPr>
          <p:cNvSpPr/>
          <p:nvPr/>
        </p:nvSpPr>
        <p:spPr>
          <a:xfrm>
            <a:off x="16487553" y="6018026"/>
            <a:ext cx="5273748" cy="29133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</a:schemeClr>
                </a:solidFill>
              </a:rPr>
              <a:t>Train model for a second round of filtering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24A973-B577-4C13-A5B2-10C26F749CD7}"/>
              </a:ext>
            </a:extLst>
          </p:cNvPr>
          <p:cNvCxnSpPr/>
          <p:nvPr/>
        </p:nvCxnSpPr>
        <p:spPr>
          <a:xfrm>
            <a:off x="7272670" y="7474686"/>
            <a:ext cx="1446028" cy="0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5565B0-5944-4FD2-AFF6-D2A0C63AA435}"/>
              </a:ext>
            </a:extLst>
          </p:cNvPr>
          <p:cNvCxnSpPr/>
          <p:nvPr/>
        </p:nvCxnSpPr>
        <p:spPr>
          <a:xfrm>
            <a:off x="14655210" y="7513670"/>
            <a:ext cx="1446028" cy="0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619DBC1-AAB9-429B-8CCE-6A7CA59EB071}"/>
              </a:ext>
            </a:extLst>
          </p:cNvPr>
          <p:cNvSpPr/>
          <p:nvPr/>
        </p:nvSpPr>
        <p:spPr>
          <a:xfrm>
            <a:off x="2932092" y="8943511"/>
            <a:ext cx="2355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 </a:t>
            </a:r>
            <a:r>
              <a:rPr lang="en-US" dirty="0"/>
              <a:t>= 42,776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6ECDB5-F3BA-4CC3-8CD7-6D814A75C6A4}"/>
              </a:ext>
            </a:extLst>
          </p:cNvPr>
          <p:cNvSpPr/>
          <p:nvPr/>
        </p:nvSpPr>
        <p:spPr>
          <a:xfrm>
            <a:off x="10426990" y="8890744"/>
            <a:ext cx="21066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 </a:t>
            </a:r>
            <a:r>
              <a:rPr lang="en-US" dirty="0"/>
              <a:t>= 1,000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334B89-C6F4-442C-9C7A-7ABECEB5331C}"/>
              </a:ext>
            </a:extLst>
          </p:cNvPr>
          <p:cNvSpPr/>
          <p:nvPr/>
        </p:nvSpPr>
        <p:spPr>
          <a:xfrm>
            <a:off x="18071093" y="8891634"/>
            <a:ext cx="2355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 </a:t>
            </a:r>
            <a:r>
              <a:rPr lang="en-US" dirty="0"/>
              <a:t>= 37,571</a:t>
            </a:r>
          </a:p>
        </p:txBody>
      </p:sp>
    </p:spTree>
    <p:extLst>
      <p:ext uri="{BB962C8B-B14F-4D97-AF65-F5344CB8AC3E}">
        <p14:creationId xmlns:p14="http://schemas.microsoft.com/office/powerpoint/2010/main" val="258804650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efault Theme">
  <a:themeElements>
    <a:clrScheme name="White BG">
      <a:dk1>
        <a:srgbClr val="737572"/>
      </a:dk1>
      <a:lt1>
        <a:sysClr val="window" lastClr="FFFFFF"/>
      </a:lt1>
      <a:dk2>
        <a:srgbClr val="445469"/>
      </a:dk2>
      <a:lt2>
        <a:srgbClr val="FAFCFF"/>
      </a:lt2>
      <a:accent1>
        <a:srgbClr val="0D73B2"/>
      </a:accent1>
      <a:accent2>
        <a:srgbClr val="445468"/>
      </a:accent2>
      <a:accent3>
        <a:srgbClr val="33D1AD"/>
      </a:accent3>
      <a:accent4>
        <a:srgbClr val="F19A14"/>
      </a:accent4>
      <a:accent5>
        <a:srgbClr val="91CE55"/>
      </a:accent5>
      <a:accent6>
        <a:srgbClr val="CAC9D0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21396</TotalTime>
  <Words>1354</Words>
  <Application>Microsoft Office PowerPoint</Application>
  <PresentationFormat>Custom</PresentationFormat>
  <Paragraphs>208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 Light</vt:lpstr>
      <vt:lpstr>Courier New</vt:lpstr>
      <vt:lpstr>Franklin Gothic Book</vt:lpstr>
      <vt:lpstr>Helvetica Neue Light</vt:lpstr>
      <vt:lpstr>Lato 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Jetfabrik</dc:creator>
  <cp:keywords/>
  <dc:description/>
  <cp:lastModifiedBy>Joey Marshall</cp:lastModifiedBy>
  <cp:revision>3637</cp:revision>
  <dcterms:created xsi:type="dcterms:W3CDTF">2014-11-12T21:47:38Z</dcterms:created>
  <dcterms:modified xsi:type="dcterms:W3CDTF">2017-10-14T01:48:27Z</dcterms:modified>
  <cp:category/>
</cp:coreProperties>
</file>